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4" r:id="rId3"/>
    <p:sldId id="275" r:id="rId4"/>
    <p:sldId id="269" r:id="rId5"/>
    <p:sldId id="270" r:id="rId6"/>
    <p:sldId id="271" r:id="rId7"/>
    <p:sldId id="272" r:id="rId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04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4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169"/>
            <a:ext cx="9144000" cy="593766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" name="组合 3"/>
          <p:cNvGrpSpPr/>
          <p:nvPr/>
        </p:nvGrpSpPr>
        <p:grpSpPr>
          <a:xfrm>
            <a:off x="1835696" y="2051556"/>
            <a:ext cx="4811836" cy="3514932"/>
            <a:chOff x="1835696" y="2051556"/>
            <a:chExt cx="4811836" cy="3514932"/>
          </a:xfrm>
        </p:grpSpPr>
        <p:cxnSp>
          <p:nvCxnSpPr>
            <p:cNvPr id="5" name="直接箭头连接符 4"/>
            <p:cNvCxnSpPr>
              <a:stCxn id="7" idx="4"/>
              <a:endCxn id="6" idx="2"/>
            </p:cNvCxnSpPr>
            <p:nvPr/>
          </p:nvCxnSpPr>
          <p:spPr>
            <a:xfrm flipH="1" flipV="1">
              <a:off x="4140051" y="2881589"/>
              <a:ext cx="2003425" cy="2099310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5"/>
            <p:cNvSpPr txBox="1"/>
            <p:nvPr/>
          </p:nvSpPr>
          <p:spPr>
            <a:xfrm>
              <a:off x="1835696" y="2051556"/>
              <a:ext cx="4608512" cy="82994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srgbClr val="FF0000"/>
                  </a:solidFill>
                  <a:latin typeface="方正粗宋简体" pitchFamily="65" charset="-122"/>
                  <a:ea typeface="方正粗宋简体" pitchFamily="65" charset="-122"/>
                </a:rPr>
                <a:t>登陆南艺研究生处网站，右下角图片链接即为“学生服务”入口</a:t>
              </a:r>
              <a:endParaRPr lang="zh-CN" altLang="en-US" sz="2400" dirty="0" smtClean="0">
                <a:solidFill>
                  <a:srgbClr val="FF0000"/>
                </a:solidFill>
                <a:latin typeface="方正粗宋简体" pitchFamily="65" charset="-122"/>
                <a:ea typeface="方正粗宋简体" pitchFamily="65" charset="-122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 flipV="1">
              <a:off x="5639420" y="4980899"/>
              <a:ext cx="1008112" cy="585589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0169"/>
            <a:ext cx="9144000" cy="593766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7" name="组合 6"/>
          <p:cNvGrpSpPr/>
          <p:nvPr/>
        </p:nvGrpSpPr>
        <p:grpSpPr>
          <a:xfrm>
            <a:off x="4417098" y="3203451"/>
            <a:ext cx="4608512" cy="3891761"/>
            <a:chOff x="4417098" y="3203451"/>
            <a:chExt cx="4608512" cy="3891761"/>
          </a:xfrm>
        </p:grpSpPr>
        <p:cxnSp>
          <p:nvCxnSpPr>
            <p:cNvPr id="4" name="直接箭头连接符 3"/>
            <p:cNvCxnSpPr>
              <a:stCxn id="6" idx="0"/>
              <a:endCxn id="5" idx="0"/>
            </p:cNvCxnSpPr>
            <p:nvPr/>
          </p:nvCxnSpPr>
          <p:spPr>
            <a:xfrm flipH="1">
              <a:off x="6721161" y="3789040"/>
              <a:ext cx="5715" cy="1368425"/>
            </a:xfrm>
            <a:prstGeom prst="straightConnector1">
              <a:avLst/>
            </a:prstGeom>
            <a:ln w="127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4417098" y="5157192"/>
              <a:ext cx="4608512" cy="19380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just"/>
              <a:r>
                <a:rPr lang="zh-CN" altLang="en-US" sz="2400" dirty="0" smtClean="0">
                  <a:solidFill>
                    <a:srgbClr val="FF0000"/>
                  </a:solidFill>
                  <a:latin typeface="方正粗宋简体" pitchFamily="65" charset="-122"/>
                  <a:ea typeface="方正粗宋简体" pitchFamily="65" charset="-122"/>
                </a:rPr>
                <a:t>输入用户名（学号）、密码（生日八位数）、验证码，点击登陆。</a:t>
              </a:r>
              <a:endParaRPr lang="zh-CN" altLang="en-US" sz="2400" dirty="0" smtClean="0">
                <a:solidFill>
                  <a:srgbClr val="FF0000"/>
                </a:solidFill>
                <a:latin typeface="方正粗宋简体" pitchFamily="65" charset="-122"/>
                <a:ea typeface="方正粗宋简体" pitchFamily="65" charset="-122"/>
              </a:endParaRPr>
            </a:p>
            <a:p>
              <a:pPr algn="just"/>
              <a:r>
                <a:rPr lang="zh-CN" altLang="en-US" sz="2400" dirty="0" smtClean="0">
                  <a:solidFill>
                    <a:srgbClr val="FF0000"/>
                  </a:solidFill>
                  <a:latin typeface="方正粗宋简体" pitchFamily="65" charset="-122"/>
                  <a:ea typeface="方正粗宋简体" pitchFamily="65" charset="-122"/>
                </a:rPr>
                <a:t>Tips：初次登陆时密码为学号,如果忘记密码，请联系管理员重置密码。</a:t>
              </a:r>
              <a:endParaRPr lang="zh-CN" altLang="en-US" sz="2400" dirty="0" smtClean="0">
                <a:solidFill>
                  <a:srgbClr val="FF0000"/>
                </a:solidFill>
                <a:latin typeface="方正粗宋简体" pitchFamily="65" charset="-122"/>
                <a:ea typeface="方正粗宋简体" pitchFamily="65" charset="-122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 flipV="1">
              <a:off x="5826776" y="3203451"/>
              <a:ext cx="1800200" cy="585589"/>
            </a:xfrm>
            <a:prstGeom prst="ellipse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0" y="455879"/>
            <a:ext cx="9670946" cy="5946244"/>
            <a:chOff x="0" y="455878"/>
            <a:chExt cx="9670946" cy="59462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5878"/>
              <a:ext cx="9144000" cy="5946243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3" name="直接箭头连接符 2"/>
            <p:cNvCxnSpPr>
              <a:stCxn id="5" idx="0"/>
              <a:endCxn id="4" idx="0"/>
            </p:cNvCxnSpPr>
            <p:nvPr/>
          </p:nvCxnSpPr>
          <p:spPr>
            <a:xfrm>
              <a:off x="2052355" y="2113805"/>
              <a:ext cx="4250690" cy="145923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2934866" y="3573016"/>
              <a:ext cx="6736080" cy="119888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altLang="zh-CN" sz="2400" dirty="0" smtClean="0">
                  <a:solidFill>
                    <a:srgbClr val="FF0000"/>
                  </a:solidFill>
                  <a:latin typeface="方正粗宋简体" pitchFamily="65" charset="-122"/>
                  <a:ea typeface="方正粗宋简体" pitchFamily="65" charset="-122"/>
                </a:rPr>
                <a:t>1</a:t>
              </a:r>
              <a:r>
                <a:rPr lang="zh-CN" altLang="en-US" sz="2400" dirty="0" smtClean="0">
                  <a:solidFill>
                    <a:srgbClr val="FF0000"/>
                  </a:solidFill>
                  <a:latin typeface="方正粗宋简体" pitchFamily="65" charset="-122"/>
                  <a:ea typeface="方正粗宋简体" pitchFamily="65" charset="-122"/>
                </a:rPr>
                <a:t>、首次</a:t>
              </a:r>
              <a:r>
                <a:rPr lang="zh-CN" altLang="en-US" sz="2400" dirty="0" smtClean="0">
                  <a:solidFill>
                    <a:srgbClr val="FF0000"/>
                  </a:solidFill>
                  <a:latin typeface="方正粗宋简体" pitchFamily="65" charset="-122"/>
                  <a:ea typeface="方正粗宋简体" pitchFamily="65" charset="-122"/>
                </a:rPr>
                <a:t>登录需要修改</a:t>
              </a:r>
              <a:r>
                <a:rPr lang="zh-CN" altLang="en-US" sz="2400" dirty="0" smtClean="0">
                  <a:solidFill>
                    <a:srgbClr val="FF0000"/>
                  </a:solidFill>
                  <a:latin typeface="方正粗宋简体" pitchFamily="65" charset="-122"/>
                  <a:ea typeface="方正粗宋简体" pitchFamily="65" charset="-122"/>
                </a:rPr>
                <a:t>密码，密码需</a:t>
              </a:r>
              <a:endParaRPr lang="zh-CN" altLang="en-US" sz="2400" dirty="0" smtClean="0">
                <a:solidFill>
                  <a:srgbClr val="FF0000"/>
                </a:solidFill>
                <a:latin typeface="方正粗宋简体" pitchFamily="65" charset="-122"/>
                <a:ea typeface="方正粗宋简体" pitchFamily="65" charset="-122"/>
              </a:endParaRPr>
            </a:p>
            <a:p>
              <a:r>
                <a:rPr lang="zh-CN" altLang="en-US" sz="2400" dirty="0" smtClean="0">
                  <a:solidFill>
                    <a:srgbClr val="FF0000"/>
                  </a:solidFill>
                  <a:latin typeface="方正粗宋简体" pitchFamily="65" charset="-122"/>
                  <a:ea typeface="方正粗宋简体" pitchFamily="65" charset="-122"/>
                </a:rPr>
                <a:t>包含字母和数字且不少于</a:t>
              </a:r>
              <a:r>
                <a:rPr lang="en-US" altLang="zh-CN" sz="2400" dirty="0" smtClean="0">
                  <a:solidFill>
                    <a:srgbClr val="FF0000"/>
                  </a:solidFill>
                  <a:latin typeface="方正粗宋简体" pitchFamily="65" charset="-122"/>
                  <a:ea typeface="方正粗宋简体" pitchFamily="65" charset="-122"/>
                </a:rPr>
                <a:t>10</a:t>
              </a:r>
              <a:r>
                <a:rPr lang="zh-CN" altLang="en-US" sz="2400" dirty="0" smtClean="0">
                  <a:solidFill>
                    <a:srgbClr val="FF0000"/>
                  </a:solidFill>
                  <a:latin typeface="方正粗宋简体" pitchFamily="65" charset="-122"/>
                  <a:ea typeface="方正粗宋简体" pitchFamily="65" charset="-122"/>
                </a:rPr>
                <a:t>位。</a:t>
              </a:r>
              <a:endParaRPr lang="en-US" altLang="zh-CN" sz="2400" dirty="0" smtClean="0">
                <a:solidFill>
                  <a:srgbClr val="FF0000"/>
                </a:solidFill>
                <a:latin typeface="方正粗宋简体" pitchFamily="65" charset="-122"/>
                <a:ea typeface="方正粗宋简体" pitchFamily="65" charset="-122"/>
              </a:endParaRPr>
            </a:p>
            <a:p>
              <a:r>
                <a:rPr lang="en-US" altLang="zh-CN" sz="2400" dirty="0" smtClean="0">
                  <a:solidFill>
                    <a:srgbClr val="FF0000"/>
                  </a:solidFill>
                  <a:latin typeface="方正粗宋简体" pitchFamily="65" charset="-122"/>
                  <a:ea typeface="方正粗宋简体" pitchFamily="65" charset="-122"/>
                </a:rPr>
                <a:t>2</a:t>
              </a:r>
              <a:r>
                <a:rPr lang="zh-CN" altLang="en-US" sz="2400" smtClean="0">
                  <a:solidFill>
                    <a:srgbClr val="FF0000"/>
                  </a:solidFill>
                  <a:latin typeface="方正粗宋简体" pitchFamily="65" charset="-122"/>
                  <a:ea typeface="方正粗宋简体" pitchFamily="65" charset="-122"/>
                </a:rPr>
                <a:t>、修改</a:t>
              </a:r>
              <a:r>
                <a:rPr lang="zh-CN" altLang="en-US" sz="2400" dirty="0" smtClean="0">
                  <a:solidFill>
                    <a:srgbClr val="FF0000"/>
                  </a:solidFill>
                  <a:latin typeface="方正粗宋简体" pitchFamily="65" charset="-122"/>
                  <a:ea typeface="方正粗宋简体" pitchFamily="65" charset="-122"/>
                </a:rPr>
                <a:t>密码后需要提交注册方能报名</a:t>
              </a:r>
              <a:endParaRPr lang="en-US" altLang="zh-CN" sz="2400" dirty="0" smtClean="0">
                <a:solidFill>
                  <a:srgbClr val="FF0000"/>
                </a:solidFill>
                <a:latin typeface="方正粗宋简体" pitchFamily="65" charset="-122"/>
                <a:ea typeface="方正粗宋简体" pitchFamily="65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 flipV="1">
              <a:off x="1259632" y="1418107"/>
              <a:ext cx="1584176" cy="69569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0" y="455879"/>
            <a:ext cx="9144000" cy="5946244"/>
            <a:chOff x="0" y="455878"/>
            <a:chExt cx="9144000" cy="59462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5878"/>
              <a:ext cx="9144000" cy="5946243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3" name="直接箭头连接符 2"/>
            <p:cNvCxnSpPr>
              <a:stCxn id="5" idx="0"/>
              <a:endCxn id="4" idx="0"/>
            </p:cNvCxnSpPr>
            <p:nvPr/>
          </p:nvCxnSpPr>
          <p:spPr>
            <a:xfrm>
              <a:off x="531329" y="3448048"/>
              <a:ext cx="4034753" cy="1421112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2934866" y="4869160"/>
              <a:ext cx="3262432" cy="461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rgbClr val="FF0000"/>
                  </a:solidFill>
                  <a:latin typeface="方正粗宋简体" pitchFamily="65" charset="-122"/>
                  <a:ea typeface="方正粗宋简体" pitchFamily="65" charset="-122"/>
                </a:rPr>
                <a:t>选择“等级考试报名”</a:t>
              </a:r>
              <a:endParaRPr lang="en-US" altLang="zh-CN" sz="2400" dirty="0" smtClean="0">
                <a:solidFill>
                  <a:srgbClr val="FF0000"/>
                </a:solidFill>
                <a:latin typeface="方正粗宋简体" pitchFamily="65" charset="-122"/>
                <a:ea typeface="方正粗宋简体" pitchFamily="65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 flipV="1">
              <a:off x="9525" y="3232026"/>
              <a:ext cx="1043608" cy="216023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0" y="455879"/>
            <a:ext cx="9144000" cy="5946244"/>
            <a:chOff x="0" y="455878"/>
            <a:chExt cx="9144000" cy="594624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5878"/>
              <a:ext cx="9144000" cy="5946243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cxnSp>
          <p:nvCxnSpPr>
            <p:cNvPr id="3" name="直接箭头连接符 2"/>
            <p:cNvCxnSpPr>
              <a:stCxn id="5" idx="0"/>
              <a:endCxn id="4" idx="0"/>
            </p:cNvCxnSpPr>
            <p:nvPr/>
          </p:nvCxnSpPr>
          <p:spPr>
            <a:xfrm>
              <a:off x="3527884" y="3548633"/>
              <a:ext cx="1035524" cy="744463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3086080" y="4293096"/>
              <a:ext cx="2954655" cy="83099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rgbClr val="FF0000"/>
                  </a:solidFill>
                  <a:latin typeface="方正粗宋简体" pitchFamily="65" charset="-122"/>
                  <a:ea typeface="方正粗宋简体" pitchFamily="65" charset="-122"/>
                </a:rPr>
                <a:t>选择所对应的考试，</a:t>
              </a:r>
              <a:endParaRPr lang="en-US" altLang="zh-CN" sz="2400" dirty="0" smtClean="0">
                <a:solidFill>
                  <a:srgbClr val="FF0000"/>
                </a:solidFill>
                <a:latin typeface="方正粗宋简体" pitchFamily="65" charset="-122"/>
                <a:ea typeface="方正粗宋简体" pitchFamily="65" charset="-122"/>
              </a:endParaRPr>
            </a:p>
            <a:p>
              <a:r>
                <a:rPr lang="zh-CN" altLang="en-US" sz="2400" dirty="0" smtClean="0">
                  <a:solidFill>
                    <a:srgbClr val="FF0000"/>
                  </a:solidFill>
                  <a:latin typeface="方正粗宋简体" pitchFamily="65" charset="-122"/>
                  <a:ea typeface="方正粗宋简体" pitchFamily="65" charset="-122"/>
                </a:rPr>
                <a:t>单击其后“申请”</a:t>
              </a:r>
              <a:endParaRPr lang="en-US" altLang="zh-CN" sz="2400" dirty="0" smtClean="0">
                <a:solidFill>
                  <a:srgbClr val="FF0000"/>
                </a:solidFill>
                <a:latin typeface="方正粗宋简体" pitchFamily="65" charset="-122"/>
                <a:ea typeface="方正粗宋简体" pitchFamily="65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 flipV="1">
              <a:off x="2843808" y="2852936"/>
              <a:ext cx="1368152" cy="695698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/>
          <p:cNvGrpSpPr/>
          <p:nvPr/>
        </p:nvGrpSpPr>
        <p:grpSpPr>
          <a:xfrm>
            <a:off x="0" y="455879"/>
            <a:ext cx="9144000" cy="5946244"/>
            <a:chOff x="0" y="455878"/>
            <a:chExt cx="9144000" cy="594624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455878"/>
              <a:ext cx="9144000" cy="5946243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cxnSp>
          <p:nvCxnSpPr>
            <p:cNvPr id="3" name="直接箭头连接符 2"/>
            <p:cNvCxnSpPr>
              <a:stCxn id="5" idx="0"/>
              <a:endCxn id="4" idx="0"/>
            </p:cNvCxnSpPr>
            <p:nvPr/>
          </p:nvCxnSpPr>
          <p:spPr>
            <a:xfrm>
              <a:off x="3674572" y="1431826"/>
              <a:ext cx="897428" cy="379735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/>
            <p:cNvSpPr txBox="1"/>
            <p:nvPr/>
          </p:nvSpPr>
          <p:spPr>
            <a:xfrm>
              <a:off x="3094672" y="5229176"/>
              <a:ext cx="2954655" cy="46166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rgbClr val="FF0000"/>
                  </a:solidFill>
                  <a:latin typeface="方正粗宋简体" pitchFamily="65" charset="-122"/>
                  <a:ea typeface="方正粗宋简体" pitchFamily="65" charset="-122"/>
                </a:rPr>
                <a:t>此标示“报名成功”</a:t>
              </a:r>
              <a:endParaRPr lang="en-US" altLang="zh-CN" sz="2400" dirty="0" smtClean="0">
                <a:solidFill>
                  <a:srgbClr val="FF0000"/>
                </a:solidFill>
                <a:latin typeface="方正粗宋简体" pitchFamily="65" charset="-122"/>
                <a:ea typeface="方正粗宋简体" pitchFamily="65" charset="-122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 flipV="1">
              <a:off x="3285381" y="1071786"/>
              <a:ext cx="778382" cy="36004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 flipV="1">
              <a:off x="5987777" y="3717032"/>
              <a:ext cx="1368152" cy="360040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3" name="直接箭头连接符 12"/>
            <p:cNvCxnSpPr>
              <a:stCxn id="7" idx="0"/>
              <a:endCxn id="4" idx="0"/>
            </p:cNvCxnSpPr>
            <p:nvPr/>
          </p:nvCxnSpPr>
          <p:spPr>
            <a:xfrm flipH="1">
              <a:off x="4572000" y="4077072"/>
              <a:ext cx="2099853" cy="1152104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175</Words>
  <Application>WPS 演示</Application>
  <PresentationFormat>全屏显示(4:3)</PresentationFormat>
  <Paragraphs>16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5" baseType="lpstr">
      <vt:lpstr>Arial</vt:lpstr>
      <vt:lpstr>宋体</vt:lpstr>
      <vt:lpstr>Wingdings</vt:lpstr>
      <vt:lpstr>方正小标宋简体</vt:lpstr>
      <vt:lpstr>方正粗宋简体</vt:lpstr>
      <vt:lpstr>Calibri</vt:lpstr>
      <vt:lpstr>微软雅黑</vt:lpstr>
      <vt:lpstr>Arial Unicode MS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wzrong</dc:creator>
  <cp:lastModifiedBy> 苏曹</cp:lastModifiedBy>
  <cp:revision>28</cp:revision>
  <dcterms:created xsi:type="dcterms:W3CDTF">2015-11-18T03:13:00Z</dcterms:created>
  <dcterms:modified xsi:type="dcterms:W3CDTF">2021-11-12T01:19:20Z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2052-11.1.0.11045</vt:lpwstr>
  </property>
  <property fmtid="{D5CDD505-2E9C-101B-9397-08002B2CF9AE}" pid="3" name="ICV">
    <vt:lpwstr>A72CBEB1D848462A9C4434EE96BA83A6</vt:lpwstr>
  </property>
</Properties>
</file>